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0"/>
  </p:notesMasterIdLst>
  <p:sldIdLst>
    <p:sldId id="264" r:id="rId2"/>
    <p:sldId id="507" r:id="rId3"/>
    <p:sldId id="508" r:id="rId4"/>
    <p:sldId id="509" r:id="rId5"/>
    <p:sldId id="512" r:id="rId6"/>
    <p:sldId id="516" r:id="rId7"/>
    <p:sldId id="513" r:id="rId8"/>
    <p:sldId id="511" r:id="rId9"/>
    <p:sldId id="520" r:id="rId10"/>
    <p:sldId id="514" r:id="rId11"/>
    <p:sldId id="515" r:id="rId12"/>
    <p:sldId id="518" r:id="rId13"/>
    <p:sldId id="517" r:id="rId14"/>
    <p:sldId id="519" r:id="rId15"/>
    <p:sldId id="521" r:id="rId16"/>
    <p:sldId id="523" r:id="rId17"/>
    <p:sldId id="522" r:id="rId18"/>
    <p:sldId id="524" r:id="rId19"/>
    <p:sldId id="525" r:id="rId20"/>
    <p:sldId id="510" r:id="rId21"/>
    <p:sldId id="526" r:id="rId22"/>
    <p:sldId id="527" r:id="rId23"/>
    <p:sldId id="528" r:id="rId24"/>
    <p:sldId id="529" r:id="rId25"/>
    <p:sldId id="506" r:id="rId26"/>
    <p:sldId id="531" r:id="rId27"/>
    <p:sldId id="532" r:id="rId28"/>
    <p:sldId id="505" r:id="rId2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34E7"/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41"/>
    <p:restoredTop sz="96021"/>
  </p:normalViewPr>
  <p:slideViewPr>
    <p:cSldViewPr snapToGrid="0">
      <p:cViewPr varScale="1">
        <p:scale>
          <a:sx n="127" d="100"/>
          <a:sy n="127" d="100"/>
        </p:scale>
        <p:origin x="22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Co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97349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4639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98923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69590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819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1867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pp.sli.do/event/dN7TaLAJaRGz1f1eUvkUcb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dog-breed-identification/overview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competitions/nlp-getting-started/overview" TargetMode="External"/><Relationship Id="rId4" Type="http://schemas.openxmlformats.org/officeDocument/2006/relationships/hyperlink" Target="https://www.kaggle.com/competitions/plant-pathology-2020-fgvc7/overview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Project Introduction</a:t>
            </a:r>
            <a:endParaRPr kumimoji="1" lang="zh-TW" altLang="en-US" sz="28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2025/04/07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DL_0324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2B36A1-5DF2-F16F-B35A-FB48BD810A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44944" y="4716144"/>
            <a:ext cx="1557248" cy="155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88DFB-19F0-7DB9-AB73-9A8AA28A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Dog Breed Identification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2F5F81-27F1-A459-0E66-DDEE5B5C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EAD90F6-5C0B-EBBD-9A8A-91A349A07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51" y="1592468"/>
            <a:ext cx="2363375" cy="452123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AB03991-4FC0-9EF1-FF0B-E6E90C51561C}"/>
              </a:ext>
            </a:extLst>
          </p:cNvPr>
          <p:cNvSpPr txBox="1"/>
          <p:nvPr/>
        </p:nvSpPr>
        <p:spPr>
          <a:xfrm rot="5400000">
            <a:off x="1349633" y="6105717"/>
            <a:ext cx="401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A8C24B6A-47DD-BC55-AFD9-EDFA230F8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587" y="1597390"/>
            <a:ext cx="2811284" cy="45212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025130A-2F7E-6743-A71C-55482886FA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050" y="2006874"/>
            <a:ext cx="3886200" cy="3162300"/>
          </a:xfrm>
          <a:prstGeom prst="rect">
            <a:avLst/>
          </a:prstGeom>
        </p:spPr>
      </p:pic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987396ED-51A0-1B7F-B05C-960661631C6B}"/>
              </a:ext>
            </a:extLst>
          </p:cNvPr>
          <p:cNvCxnSpPr>
            <a:cxnSpLocks/>
          </p:cNvCxnSpPr>
          <p:nvPr/>
        </p:nvCxnSpPr>
        <p:spPr>
          <a:xfrm>
            <a:off x="5518150" y="2445024"/>
            <a:ext cx="2771085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2240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E8906-818D-4FB7-E2D3-836402C3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Dog Breed Identification (evaluation)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063FC0-CF2A-578F-436D-5A098E8AA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96B3B52-915C-3B5E-6BAF-A73ABA52389B}"/>
                  </a:ext>
                </a:extLst>
              </p:cNvPr>
              <p:cNvSpPr txBox="1"/>
              <p:nvPr/>
            </p:nvSpPr>
            <p:spPr>
              <a:xfrm>
                <a:off x="3441009" y="2278644"/>
                <a:ext cx="5309981" cy="89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oss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subSup"/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B96B3B52-915C-3B5E-6BAF-A73ABA5238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009" y="2278644"/>
                <a:ext cx="5309981" cy="890052"/>
              </a:xfrm>
              <a:prstGeom prst="rect">
                <a:avLst/>
              </a:prstGeom>
              <a:blipFill>
                <a:blip r:embed="rId3"/>
                <a:stretch>
                  <a:fillRect t="-145070" b="-2112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F47DE2A-0B31-669C-CE83-5B8BEEA7E6C6}"/>
                  </a:ext>
                </a:extLst>
              </p:cNvPr>
              <p:cNvSpPr txBox="1"/>
              <p:nvPr/>
            </p:nvSpPr>
            <p:spPr>
              <a:xfrm>
                <a:off x="653144" y="3555380"/>
                <a:ext cx="4842985" cy="24332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值越小越好</a:t>
                </a:r>
                <a:endParaRPr lang="en-US" altLang="zh-TW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資料數量</a:t>
                </a:r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(test set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的數量</a:t>
                </a:r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類別數量 </a:t>
                </a:r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(120)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真實的答案</a:t>
                </a:r>
                <a:endParaRPr kumimoji="1" lang="en-US" altLang="zh-TW" sz="2000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: </a:t>
                </a:r>
                <a:r>
                  <a:rPr kumimoji="1" lang="zh-TW" altLang="en-US" sz="2000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模型預測的答案</a:t>
                </a:r>
                <a:endParaRPr kumimoji="1" lang="en-US" altLang="zh-TW" sz="2000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3F47DE2A-0B31-669C-CE83-5B8BEEA7E6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3555380"/>
                <a:ext cx="4842985" cy="2433230"/>
              </a:xfrm>
              <a:prstGeom prst="rect">
                <a:avLst/>
              </a:prstGeom>
              <a:blipFill>
                <a:blip r:embed="rId4"/>
                <a:stretch>
                  <a:fillRect l="-1047" b="-25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0E34A4A-54F0-4D0D-5481-EA621637C611}"/>
                  </a:ext>
                </a:extLst>
              </p:cNvPr>
              <p:cNvSpPr txBox="1"/>
              <p:nvPr/>
            </p:nvSpPr>
            <p:spPr>
              <a:xfrm>
                <a:off x="6695873" y="4047860"/>
                <a:ext cx="4842985" cy="40011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2000" dirty="0">
                    <a:solidFill>
                      <a:schemeClr val="tx1"/>
                    </a:solidFill>
                  </a:rPr>
                  <a:t>Cross-entropy: </a:t>
                </a:r>
                <a14:m>
                  <m:oMath xmlns:m="http://schemas.openxmlformats.org/officeDocument/2006/math"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0E34A4A-54F0-4D0D-5481-EA621637C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5873" y="4047860"/>
                <a:ext cx="4842985" cy="400110"/>
              </a:xfrm>
              <a:prstGeom prst="rect">
                <a:avLst/>
              </a:prstGeom>
              <a:blipFill>
                <a:blip r:embed="rId5"/>
                <a:stretch>
                  <a:fillRect l="-1042" t="-5882" b="-20588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404BC8E5-54B5-6F52-8EE5-FC383189606C}"/>
              </a:ext>
            </a:extLst>
          </p:cNvPr>
          <p:cNvSpPr txBox="1"/>
          <p:nvPr/>
        </p:nvSpPr>
        <p:spPr>
          <a:xfrm>
            <a:off x="985641" y="1909312"/>
            <a:ext cx="24553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b="1" dirty="0"/>
              <a:t>Multi Class Log Loss: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12684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F2A4F-29FE-CF71-0E5F-E8D29D2D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Plant Pathology 2020 - FGVC7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A0E44-943E-629C-348B-B3768636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1AA4730-45A3-77A6-B299-144931ABB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415" y="2506105"/>
            <a:ext cx="9021170" cy="384955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295BE77-5723-870F-FF68-CA4D888051DD}"/>
              </a:ext>
            </a:extLst>
          </p:cNvPr>
          <p:cNvSpPr txBox="1"/>
          <p:nvPr/>
        </p:nvSpPr>
        <p:spPr>
          <a:xfrm>
            <a:off x="653143" y="1661204"/>
            <a:ext cx="1091837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https://</a:t>
            </a:r>
            <a:r>
              <a:rPr kumimoji="1" lang="en-US" altLang="zh-TW" sz="2000" dirty="0" err="1"/>
              <a:t>www.kaggle.com</a:t>
            </a:r>
            <a:r>
              <a:rPr kumimoji="1" lang="en-US" altLang="zh-TW" sz="2000" dirty="0"/>
              <a:t>/competitions/plant-pathology-2020-fgvc7/</a:t>
            </a:r>
            <a:r>
              <a:rPr kumimoji="1" lang="en-US" altLang="zh-TW" sz="2000" dirty="0" err="1"/>
              <a:t>data?select</a:t>
            </a:r>
            <a:r>
              <a:rPr kumimoji="1" lang="en-US" altLang="zh-TW" sz="2000" dirty="0"/>
              <a:t>=images</a:t>
            </a:r>
          </a:p>
        </p:txBody>
      </p:sp>
    </p:spTree>
    <p:extLst>
      <p:ext uri="{BB962C8B-B14F-4D97-AF65-F5344CB8AC3E}">
        <p14:creationId xmlns:p14="http://schemas.microsoft.com/office/powerpoint/2010/main" val="2792109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9F2A4F-29FE-CF71-0E5F-E8D29D2D5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Plant Pathology 2020 - FGVC7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CAA0E44-943E-629C-348B-B3768636E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77F846E-DB14-954B-2A52-23691D77E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369" y="1797567"/>
            <a:ext cx="2867387" cy="21560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8F3127-5BFB-CDE7-4F2B-453095D1E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609" y="4292404"/>
            <a:ext cx="6705600" cy="2209508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6FFD7B9-A4BD-72D6-E371-FEABDF78D1D1}"/>
              </a:ext>
            </a:extLst>
          </p:cNvPr>
          <p:cNvSpPr txBox="1"/>
          <p:nvPr/>
        </p:nvSpPr>
        <p:spPr>
          <a:xfrm>
            <a:off x="653144" y="1702933"/>
            <a:ext cx="4684573" cy="2345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每張影像有</a:t>
            </a: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4</a:t>
            </a: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個類別</a:t>
            </a:r>
            <a:endParaRPr kumimoji="1" lang="en-US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Healthy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Multiple diseases</a:t>
            </a: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多重疾病</a:t>
            </a: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Rust (</a:t>
            </a: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鏽病</a:t>
            </a: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Scab (</a:t>
            </a:r>
            <a:r>
              <a:rPr kumimoji="1"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疥瘡病</a:t>
            </a:r>
            <a:r>
              <a:rPr kumimoji="1"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2380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8CE7A1-9829-7700-A9DD-BFE424838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Plant Pathology 2020 - FGVC7 (Evaluation)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9EF858-479B-288C-1E86-3910F9DF4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494615-E886-3478-C7AD-061C09849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733917"/>
            <a:ext cx="7062377" cy="120257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267382B-CF28-2EE3-CEF9-52227CB87194}"/>
              </a:ext>
            </a:extLst>
          </p:cNvPr>
          <p:cNvSpPr/>
          <p:nvPr/>
        </p:nvSpPr>
        <p:spPr>
          <a:xfrm>
            <a:off x="2679837" y="2405111"/>
            <a:ext cx="1914465" cy="15966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8E1162-418D-4E32-A89A-3D10C521D752}"/>
              </a:ext>
            </a:extLst>
          </p:cNvPr>
          <p:cNvSpPr txBox="1"/>
          <p:nvPr/>
        </p:nvSpPr>
        <p:spPr>
          <a:xfrm>
            <a:off x="1576039" y="3238350"/>
            <a:ext cx="7932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針對每個 </a:t>
            </a:r>
            <a:r>
              <a:rPr kumimoji="1" lang="en-US" altLang="zh-TW" dirty="0">
                <a:ea typeface="Microsoft JhengHei" panose="020B0604030504040204" pitchFamily="34" charset="-120"/>
              </a:rPr>
              <a:t>label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的模型預測各算一次 </a:t>
            </a:r>
            <a:r>
              <a:rPr kumimoji="1" lang="en-US" altLang="zh-TW" dirty="0">
                <a:ea typeface="Microsoft JhengHei" panose="020B0604030504040204" pitchFamily="34" charset="-120"/>
              </a:rPr>
              <a:t>AUC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(Area Under the Curve) </a:t>
            </a:r>
            <a:r>
              <a:rPr kumimoji="1" lang="zh-TW" altLang="en-US" dirty="0">
                <a:ea typeface="Microsoft JhengHei" panose="020B0604030504040204" pitchFamily="34" charset="-120"/>
              </a:rPr>
              <a:t>之後，取平均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5438F12A-DDF7-EFB3-4C1A-7CCE4817772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H="1" flipV="1">
            <a:off x="3637070" y="2564780"/>
            <a:ext cx="1905086" cy="6735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0361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1B55B-BF60-EEF2-39E2-6FC4F3BB4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ROC Curve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DA747F-7522-C9B3-4D8B-5B0A7417D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744217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zh-TW" dirty="0"/>
              <a:t>ROC: Receiver operating characteristic curve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接收者操作特徵曲線</a:t>
            </a:r>
            <a:r>
              <a:rPr kumimoji="1" lang="en-US" altLang="zh-TW" dirty="0"/>
              <a:t>)</a:t>
            </a:r>
          </a:p>
          <a:p>
            <a:r>
              <a:rPr kumimoji="1" lang="en-US" altLang="zh-TW" dirty="0"/>
              <a:t>AUC: ROC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的底面下面積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越大越好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6725D2-9CC6-5B07-A89D-9501F7F6C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42812FE-602B-0FA0-5221-8C7CC6274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45" y="2919878"/>
            <a:ext cx="2610013" cy="266614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CC60379-BBFA-7774-F9E0-049410F0C12F}"/>
              </a:ext>
            </a:extLst>
          </p:cNvPr>
          <p:cNvSpPr txBox="1"/>
          <p:nvPr/>
        </p:nvSpPr>
        <p:spPr>
          <a:xfrm>
            <a:off x="7042826" y="727296"/>
            <a:ext cx="449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(Useful!!) https://</a:t>
            </a:r>
            <a:r>
              <a:rPr kumimoji="1" lang="en" altLang="zh-TW" sz="1400" dirty="0" err="1"/>
              <a:t>developers.google.com</a:t>
            </a:r>
            <a:r>
              <a:rPr kumimoji="1" lang="en" altLang="zh-TW" sz="1400" dirty="0"/>
              <a:t>/machine-learning/crash-course/classification/</a:t>
            </a:r>
            <a:r>
              <a:rPr kumimoji="1" lang="en" altLang="zh-TW" sz="1400" dirty="0" err="1"/>
              <a:t>roc-and-auc?hl</a:t>
            </a:r>
            <a:r>
              <a:rPr kumimoji="1" lang="en" altLang="zh-TW" sz="1400" dirty="0"/>
              <a:t>=</a:t>
            </a:r>
            <a:r>
              <a:rPr kumimoji="1" lang="en" altLang="zh-TW" sz="1400" dirty="0" err="1"/>
              <a:t>zh-tw</a:t>
            </a:r>
            <a:endParaRPr kumimoji="1" lang="zh-TW" altLang="en-US" sz="14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F3E14CA-8B06-2804-6ECB-0302F3CA7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658" y="2929659"/>
            <a:ext cx="2390171" cy="265636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7A2B901-5FFC-0C78-6111-3AC1A6154D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271"/>
          <a:stretch/>
        </p:blipFill>
        <p:spPr>
          <a:xfrm>
            <a:off x="5821671" y="3083174"/>
            <a:ext cx="5869290" cy="250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25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B15652-A299-F54A-A30A-AB61D9D4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模型預測門檻 </a:t>
            </a:r>
            <a:r>
              <a:rPr kumimoji="1" lang="en-US" altLang="zh-TW" dirty="0">
                <a:ea typeface="Microsoft JhengHei" panose="020B0604030504040204" pitchFamily="34" charset="-120"/>
              </a:rPr>
              <a:t>(Threshold)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3BE5E37-8A57-217D-D650-EA5D12038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EE56E9E-E249-337E-4C94-2547C176A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53" y="2459327"/>
            <a:ext cx="2867387" cy="215605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8F6504-D1C2-7114-A78A-15EEB765FC5D}"/>
              </a:ext>
            </a:extLst>
          </p:cNvPr>
          <p:cNvSpPr/>
          <p:nvPr/>
        </p:nvSpPr>
        <p:spPr>
          <a:xfrm>
            <a:off x="4716929" y="319372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0290AE2-40BF-9DF1-D7A0-2E28A47614E0}"/>
              </a:ext>
            </a:extLst>
          </p:cNvPr>
          <p:cNvCxnSpPr/>
          <p:nvPr/>
        </p:nvCxnSpPr>
        <p:spPr>
          <a:xfrm>
            <a:off x="3863359" y="368521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32AED63-843C-9F57-BA6B-A42D4F162123}"/>
              </a:ext>
            </a:extLst>
          </p:cNvPr>
          <p:cNvCxnSpPr/>
          <p:nvPr/>
        </p:nvCxnSpPr>
        <p:spPr>
          <a:xfrm>
            <a:off x="6626412" y="368521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3FE0A3F-C92C-BF95-FFAC-79ECD947C4D0}"/>
              </a:ext>
            </a:extLst>
          </p:cNvPr>
          <p:cNvSpPr txBox="1"/>
          <p:nvPr/>
        </p:nvSpPr>
        <p:spPr>
          <a:xfrm>
            <a:off x="9008347" y="2014139"/>
            <a:ext cx="12007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2800" b="1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Rust</a:t>
            </a:r>
            <a:endParaRPr lang="zh-TW" altLang="en-US" sz="28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D49D0C4-0B2D-67B8-0589-F3FFFA48CBBD}"/>
              </a:ext>
            </a:extLst>
          </p:cNvPr>
          <p:cNvSpPr txBox="1"/>
          <p:nvPr/>
        </p:nvSpPr>
        <p:spPr>
          <a:xfrm>
            <a:off x="7586508" y="3429000"/>
            <a:ext cx="18740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機率</a:t>
            </a:r>
            <a:r>
              <a:rPr lang="en-US" altLang="zh-TW" sz="2800" dirty="0"/>
              <a:t> = 0.55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E9DEC68-03E9-8F13-DABC-835F5C27111B}"/>
              </a:ext>
            </a:extLst>
          </p:cNvPr>
          <p:cNvSpPr txBox="1"/>
          <p:nvPr/>
        </p:nvSpPr>
        <p:spPr>
          <a:xfrm>
            <a:off x="7679455" y="2670504"/>
            <a:ext cx="16881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</a:t>
            </a:r>
            <a:endParaRPr lang="zh-TW" altLang="en-US" sz="28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B424BBC-E4B8-DC69-DC51-0834CC128A91}"/>
              </a:ext>
            </a:extLst>
          </p:cNvPr>
          <p:cNvSpPr txBox="1"/>
          <p:nvPr/>
        </p:nvSpPr>
        <p:spPr>
          <a:xfrm>
            <a:off x="10291459" y="2665287"/>
            <a:ext cx="12800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答案</a:t>
            </a:r>
            <a:endParaRPr lang="zh-TW" altLang="en-US" sz="2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EE4DC1F-A77C-8A1D-693B-81C8F5F249F6}"/>
              </a:ext>
            </a:extLst>
          </p:cNvPr>
          <p:cNvSpPr txBox="1"/>
          <p:nvPr/>
        </p:nvSpPr>
        <p:spPr>
          <a:xfrm>
            <a:off x="10612955" y="3467016"/>
            <a:ext cx="703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endParaRPr lang="zh-TW" altLang="en-US" sz="28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FFF313A-EA1D-583A-3C89-06FA828DCA66}"/>
              </a:ext>
            </a:extLst>
          </p:cNvPr>
          <p:cNvSpPr/>
          <p:nvPr/>
        </p:nvSpPr>
        <p:spPr>
          <a:xfrm>
            <a:off x="7658363" y="3421949"/>
            <a:ext cx="1778957" cy="5101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3A66BA0D-6DF6-AC16-CA34-CF1DD8589E8B}"/>
              </a:ext>
            </a:extLst>
          </p:cNvPr>
          <p:cNvSpPr txBox="1"/>
          <p:nvPr/>
        </p:nvSpPr>
        <p:spPr>
          <a:xfrm>
            <a:off x="6880040" y="4848907"/>
            <a:ext cx="504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threshold = 0.5 -&gt;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</a:t>
            </a:r>
            <a:r>
              <a:rPr kumimoji="1" lang="en-US" altLang="zh-TW" sz="2000" dirty="0">
                <a:solidFill>
                  <a:srgbClr val="FF0000"/>
                </a:solidFill>
              </a:rPr>
              <a:t>1</a:t>
            </a:r>
            <a:r>
              <a:rPr kumimoji="1" lang="zh-TW" altLang="en-US" sz="2000" dirty="0">
                <a:solidFill>
                  <a:srgbClr val="FF0000"/>
                </a:solidFill>
              </a:rPr>
              <a:t>，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正確數量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+1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CF2DD05-8227-E1B6-A7F5-EC7EC1F4DAFB}"/>
              </a:ext>
            </a:extLst>
          </p:cNvPr>
          <p:cNvSpPr txBox="1"/>
          <p:nvPr/>
        </p:nvSpPr>
        <p:spPr>
          <a:xfrm>
            <a:off x="6880040" y="5315389"/>
            <a:ext cx="5044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threshold = 0.6 -&gt;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模型預測為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  <a:r>
              <a:rPr kumimoji="1" lang="zh-TW" altLang="en-US" sz="2000" dirty="0">
                <a:solidFill>
                  <a:srgbClr val="FF0000"/>
                </a:solidFill>
              </a:rPr>
              <a:t>，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正確數量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-1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1DFCA5E-A82D-3071-424A-CCA97829AA0D}"/>
              </a:ext>
            </a:extLst>
          </p:cNvPr>
          <p:cNvSpPr txBox="1"/>
          <p:nvPr/>
        </p:nvSpPr>
        <p:spPr>
          <a:xfrm>
            <a:off x="6939429" y="4186142"/>
            <a:ext cx="34533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我們應該設多少門檻？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9188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32DB69-0711-08EF-ABE6-DE1EDF73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混淆矩陣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kumimoji="1" lang="en-US" altLang="zh-TW" dirty="0"/>
              <a:t>for ROC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B8A267-9F89-75F6-7478-CCB2D8FB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8DF8A4C-5AC4-9CE1-4981-9C40B22E3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399393"/>
              </p:ext>
            </p:extLst>
          </p:nvPr>
        </p:nvGraphicFramePr>
        <p:xfrm>
          <a:off x="653143" y="2071824"/>
          <a:ext cx="5586882" cy="358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294">
                  <a:extLst>
                    <a:ext uri="{9D8B030D-6E8A-4147-A177-3AD203B41FA5}">
                      <a16:colId xmlns:a16="http://schemas.microsoft.com/office/drawing/2014/main" val="2183311964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2298018437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1002637503"/>
                    </a:ext>
                  </a:extLst>
                </a:gridCol>
              </a:tblGrid>
              <a:tr h="1195133">
                <a:tc>
                  <a:txBody>
                    <a:bodyPr/>
                    <a:lstStyle/>
                    <a:p>
                      <a:pPr algn="ctr"/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0552380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True positive (TP)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34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bg1"/>
                          </a:solidFill>
                        </a:rPr>
                        <a:t>False positive (FP)</a:t>
                      </a:r>
                      <a:endParaRPr lang="zh-TW" altLang="en-US" sz="2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34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971663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False negative (FN)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True negative (TN)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88357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770E60D2-2FC5-1978-ADCF-F53FB0DC1D64}"/>
              </a:ext>
            </a:extLst>
          </p:cNvPr>
          <p:cNvSpPr txBox="1"/>
          <p:nvPr/>
        </p:nvSpPr>
        <p:spPr>
          <a:xfrm>
            <a:off x="6680640" y="2610957"/>
            <a:ext cx="4858217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TP / (TP + FN): True Positive Rate (TPR)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又稱作 </a:t>
            </a:r>
            <a:r>
              <a:rPr lang="en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Recall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FP / (FP+TN): False Positive Rate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(FPR)</a:t>
            </a:r>
            <a:endParaRPr lang="en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18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5696E3-80FC-3E5A-74E4-4D36221E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完美模型的條件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D2E45F-EE7C-CCA4-821A-1D4371C38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AA4F84-6B8B-AFBC-997F-AB182B36C3F8}"/>
              </a:ext>
            </a:extLst>
          </p:cNvPr>
          <p:cNvSpPr txBox="1"/>
          <p:nvPr/>
        </p:nvSpPr>
        <p:spPr>
          <a:xfrm>
            <a:off x="653145" y="1806093"/>
            <a:ext cx="6551524" cy="335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分類結果完全正確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沒有誤判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No False Negatives: TPR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越高越好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No False Positives: FPR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越低越好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完美模型中存在一個「理想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threshold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區間」，使我們能同時得到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TPR = 1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且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FPR = 0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CE9062-4EC2-8504-EBC5-220C282B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941" y="2258611"/>
            <a:ext cx="3218625" cy="328784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E7AC9878-8A31-CC62-8C19-A5AD5E504CF0}"/>
              </a:ext>
            </a:extLst>
          </p:cNvPr>
          <p:cNvSpPr/>
          <p:nvPr/>
        </p:nvSpPr>
        <p:spPr>
          <a:xfrm>
            <a:off x="8279841" y="2351280"/>
            <a:ext cx="160774" cy="16077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26758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32DB69-0711-08EF-ABE6-DE1EDF73E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Confusion Matrix</a:t>
            </a:r>
            <a:r>
              <a:rPr kumimoji="1" lang="zh-TW" altLang="en-US" dirty="0"/>
              <a:t> </a:t>
            </a:r>
            <a:r>
              <a:rPr kumimoji="1" lang="en-US" altLang="zh-TW" dirty="0"/>
              <a:t>for General Uses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B8A267-9F89-75F6-7478-CCB2D8FB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48DF8A4C-5AC4-9CE1-4981-9C40B22E3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674868"/>
              </p:ext>
            </p:extLst>
          </p:nvPr>
        </p:nvGraphicFramePr>
        <p:xfrm>
          <a:off x="653143" y="2071824"/>
          <a:ext cx="5586882" cy="358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294">
                  <a:extLst>
                    <a:ext uri="{9D8B030D-6E8A-4147-A177-3AD203B41FA5}">
                      <a16:colId xmlns:a16="http://schemas.microsoft.com/office/drawing/2014/main" val="2183311964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2298018437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1002637503"/>
                    </a:ext>
                  </a:extLst>
                </a:gridCol>
              </a:tblGrid>
              <a:tr h="1195133">
                <a:tc>
                  <a:txBody>
                    <a:bodyPr/>
                    <a:lstStyle/>
                    <a:p>
                      <a:pPr algn="ctr"/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552380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True positive (TP)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False positive (FP)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971663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False negative (FN)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True negative (TN)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883575"/>
                  </a:ext>
                </a:extLst>
              </a:tr>
            </a:tbl>
          </a:graphicData>
        </a:graphic>
      </p:graphicFrame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F612AB1A-47AD-2DAC-6A09-4D47286704EF}"/>
              </a:ext>
            </a:extLst>
          </p:cNvPr>
          <p:cNvSpPr txBox="1">
            <a:spLocks/>
          </p:cNvSpPr>
          <p:nvPr/>
        </p:nvSpPr>
        <p:spPr>
          <a:xfrm>
            <a:off x="7908054" y="3584628"/>
            <a:ext cx="3748034" cy="124109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TW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70E60D2-2FC5-1978-ADCF-F53FB0DC1D64}"/>
              </a:ext>
            </a:extLst>
          </p:cNvPr>
          <p:cNvSpPr txBox="1"/>
          <p:nvPr/>
        </p:nvSpPr>
        <p:spPr>
          <a:xfrm>
            <a:off x="6680640" y="2610957"/>
            <a:ext cx="4858217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斜對角數值越大越好</a:t>
            </a:r>
            <a:endParaRPr lang="en-US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TP 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和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TN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越大越好</a:t>
            </a:r>
            <a:endParaRPr lang="en-US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Precision = TP / (TP + FP)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模型預測的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TP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比例</a:t>
            </a:r>
            <a:endParaRPr lang="en-US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Recall = TP / (TP + FN)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True Positive Rate (TPR)</a:t>
            </a: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9938163-14C4-A021-3D68-56DF9F6F231D}"/>
              </a:ext>
            </a:extLst>
          </p:cNvPr>
          <p:cNvCxnSpPr/>
          <p:nvPr/>
        </p:nvCxnSpPr>
        <p:spPr>
          <a:xfrm flipV="1">
            <a:off x="4149969" y="3932466"/>
            <a:ext cx="0" cy="348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536941D-D130-C3AC-7B07-303D52038D1B}"/>
              </a:ext>
            </a:extLst>
          </p:cNvPr>
          <p:cNvCxnSpPr/>
          <p:nvPr/>
        </p:nvCxnSpPr>
        <p:spPr>
          <a:xfrm flipV="1">
            <a:off x="6096000" y="5200233"/>
            <a:ext cx="0" cy="34813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4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6E16BB-653A-5F30-E23A-03C266E52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如何評估模型效能？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57EAC1-D594-DB11-F6C0-D6022804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84CDC2B-6346-9057-0729-EAC4437F21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9251" y="2264926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99CEE02-7D73-8F06-08B3-5DD20ACEC397}"/>
              </a:ext>
            </a:extLst>
          </p:cNvPr>
          <p:cNvSpPr/>
          <p:nvPr/>
        </p:nvSpPr>
        <p:spPr>
          <a:xfrm>
            <a:off x="4779141" y="2409954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1B1FB38-B71A-B9F8-49A4-84A1A84D8EE4}"/>
              </a:ext>
            </a:extLst>
          </p:cNvPr>
          <p:cNvCxnSpPr/>
          <p:nvPr/>
        </p:nvCxnSpPr>
        <p:spPr>
          <a:xfrm>
            <a:off x="3853311" y="290144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2DC9220-C18A-0C2D-3864-D8C05AE1B019}"/>
              </a:ext>
            </a:extLst>
          </p:cNvPr>
          <p:cNvCxnSpPr/>
          <p:nvPr/>
        </p:nvCxnSpPr>
        <p:spPr>
          <a:xfrm>
            <a:off x="6817491" y="290144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C1AA19FF-B696-A95E-4126-BBE306884275}"/>
              </a:ext>
            </a:extLst>
          </p:cNvPr>
          <p:cNvSpPr txBox="1"/>
          <p:nvPr/>
        </p:nvSpPr>
        <p:spPr>
          <a:xfrm>
            <a:off x="7779765" y="2264926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29E574-76B6-A826-6CDB-023BA73C7D63}"/>
              </a:ext>
            </a:extLst>
          </p:cNvPr>
          <p:cNvSpPr txBox="1"/>
          <p:nvPr/>
        </p:nvSpPr>
        <p:spPr>
          <a:xfrm>
            <a:off x="7779765" y="2701389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3E62E72-53C2-AF2B-3771-5A0C1D43DFE8}"/>
              </a:ext>
            </a:extLst>
          </p:cNvPr>
          <p:cNvSpPr txBox="1"/>
          <p:nvPr/>
        </p:nvSpPr>
        <p:spPr>
          <a:xfrm>
            <a:off x="7779765" y="3129201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Fox</a:t>
            </a:r>
            <a:endParaRPr kumimoji="1" lang="zh-TW" altLang="en-US" sz="2000" dirty="0"/>
          </a:p>
        </p:txBody>
      </p:sp>
      <p:pic>
        <p:nvPicPr>
          <p:cNvPr id="12" name="圖形 11" descr="核取方塊 (打勾) 以實心填滿">
            <a:extLst>
              <a:ext uri="{FF2B5EF4-FFF2-40B4-BE49-F238E27FC236}">
                <a16:creationId xmlns:a16="http://schemas.microsoft.com/office/drawing/2014/main" id="{5AFFA1BD-E97D-5902-DA13-F3379D48C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0850" y="2152308"/>
            <a:ext cx="625345" cy="62534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20386940-889F-EA13-7EF3-D28ED4E28ABB}"/>
              </a:ext>
            </a:extLst>
          </p:cNvPr>
          <p:cNvSpPr txBox="1"/>
          <p:nvPr/>
        </p:nvSpPr>
        <p:spPr>
          <a:xfrm>
            <a:off x="1761124" y="4049814"/>
            <a:ext cx="4184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我們不能只憑一筆資料就說模型很棒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圖片 13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D7ACA796-7C35-506F-2D71-59AE4361EC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1849251" y="4694159"/>
            <a:ext cx="1742441" cy="174671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118F99E4-69A5-05DC-0556-C9133017682C}"/>
              </a:ext>
            </a:extLst>
          </p:cNvPr>
          <p:cNvSpPr/>
          <p:nvPr/>
        </p:nvSpPr>
        <p:spPr>
          <a:xfrm>
            <a:off x="4779141" y="509141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EDF291CB-9B63-B15C-832F-6BD6A8BD471A}"/>
              </a:ext>
            </a:extLst>
          </p:cNvPr>
          <p:cNvCxnSpPr/>
          <p:nvPr/>
        </p:nvCxnSpPr>
        <p:spPr>
          <a:xfrm>
            <a:off x="3853311" y="558290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30D66B2E-5595-063B-5895-994AF83B776F}"/>
              </a:ext>
            </a:extLst>
          </p:cNvPr>
          <p:cNvCxnSpPr/>
          <p:nvPr/>
        </p:nvCxnSpPr>
        <p:spPr>
          <a:xfrm>
            <a:off x="6817491" y="558290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52109E5-45FE-ED00-EECB-90A77ABFE1F5}"/>
              </a:ext>
            </a:extLst>
          </p:cNvPr>
          <p:cNvSpPr txBox="1"/>
          <p:nvPr/>
        </p:nvSpPr>
        <p:spPr>
          <a:xfrm rot="5400000">
            <a:off x="7923672" y="3687289"/>
            <a:ext cx="715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7322E2C-D63A-0E62-6E26-E50ED8D0D6FE}"/>
              </a:ext>
            </a:extLst>
          </p:cNvPr>
          <p:cNvSpPr txBox="1"/>
          <p:nvPr/>
        </p:nvSpPr>
        <p:spPr>
          <a:xfrm>
            <a:off x="7781145" y="4942337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BB8EC52-F4B3-3A64-A001-4B4AF05937A0}"/>
              </a:ext>
            </a:extLst>
          </p:cNvPr>
          <p:cNvSpPr txBox="1"/>
          <p:nvPr/>
        </p:nvSpPr>
        <p:spPr>
          <a:xfrm>
            <a:off x="7781145" y="5378800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8A6C6D8A-F24C-9840-45DF-3860CE46EDD8}"/>
              </a:ext>
            </a:extLst>
          </p:cNvPr>
          <p:cNvSpPr txBox="1"/>
          <p:nvPr/>
        </p:nvSpPr>
        <p:spPr>
          <a:xfrm>
            <a:off x="7781145" y="5806612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Fox</a:t>
            </a:r>
            <a:endParaRPr kumimoji="1" lang="zh-TW" altLang="en-US" sz="2000" dirty="0"/>
          </a:p>
        </p:txBody>
      </p:sp>
      <p:pic>
        <p:nvPicPr>
          <p:cNvPr id="28" name="圖形 27" descr="核取方塊 (打勾) 以實心填滿">
            <a:extLst>
              <a:ext uri="{FF2B5EF4-FFF2-40B4-BE49-F238E27FC236}">
                <a16:creationId xmlns:a16="http://schemas.microsoft.com/office/drawing/2014/main" id="{834ED82D-2ACB-D128-5BA5-8702F7FAE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30850" y="5693994"/>
            <a:ext cx="625345" cy="625345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73AD8DA4-238A-F686-2C35-9743FD0147AE}"/>
              </a:ext>
            </a:extLst>
          </p:cNvPr>
          <p:cNvSpPr txBox="1"/>
          <p:nvPr/>
        </p:nvSpPr>
        <p:spPr>
          <a:xfrm rot="5400000">
            <a:off x="8011379" y="6278372"/>
            <a:ext cx="542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BB930C7-202E-F138-D7F5-1CAC6491D660}"/>
              </a:ext>
            </a:extLst>
          </p:cNvPr>
          <p:cNvSpPr txBox="1"/>
          <p:nvPr/>
        </p:nvSpPr>
        <p:spPr>
          <a:xfrm>
            <a:off x="7779765" y="1578446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Class</a:t>
            </a:r>
            <a:endParaRPr kumimoji="1" lang="zh-TW" altLang="en-US" sz="2400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A114110-675A-4220-F962-2A9FBB217F82}"/>
              </a:ext>
            </a:extLst>
          </p:cNvPr>
          <p:cNvSpPr txBox="1"/>
          <p:nvPr/>
        </p:nvSpPr>
        <p:spPr>
          <a:xfrm>
            <a:off x="8932042" y="1578446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Pred</a:t>
            </a:r>
            <a:endParaRPr kumimoji="1" lang="zh-TW" altLang="en-US" sz="2400" b="1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5486250-42F5-2FBC-4F05-3E2BFDBE0FDF}"/>
              </a:ext>
            </a:extLst>
          </p:cNvPr>
          <p:cNvSpPr txBox="1"/>
          <p:nvPr/>
        </p:nvSpPr>
        <p:spPr>
          <a:xfrm>
            <a:off x="10084319" y="1578446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Gold</a:t>
            </a:r>
            <a:endParaRPr kumimoji="1" lang="zh-TW" altLang="en-US" sz="2400" b="1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403A631-813C-8CA6-0D7C-21275AAE9D81}"/>
              </a:ext>
            </a:extLst>
          </p:cNvPr>
          <p:cNvSpPr txBox="1"/>
          <p:nvPr/>
        </p:nvSpPr>
        <p:spPr>
          <a:xfrm>
            <a:off x="10255062" y="2301279"/>
            <a:ext cx="4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✅</a:t>
            </a:r>
            <a:endParaRPr kumimoji="1" lang="zh-TW" altLang="en-US" sz="2000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E5A6F876-562D-C4A4-8318-267D4F37B09A}"/>
              </a:ext>
            </a:extLst>
          </p:cNvPr>
          <p:cNvSpPr txBox="1"/>
          <p:nvPr/>
        </p:nvSpPr>
        <p:spPr>
          <a:xfrm>
            <a:off x="10255061" y="5378800"/>
            <a:ext cx="4615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✅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7568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 animBg="1"/>
      <p:bldP spid="25" grpId="0"/>
      <p:bldP spid="26" grpId="0"/>
      <p:bldP spid="27" grpId="0"/>
      <p:bldP spid="29" grpId="0"/>
      <p:bldP spid="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20DCBB0-A82C-8D86-A17B-BA781BA26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roc_curve</a:t>
            </a:r>
            <a:r>
              <a:rPr kumimoji="1" lang="en" altLang="zh-TW" dirty="0"/>
              <a:t> using scikit-learn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F23DB9-2049-9FD6-3306-854FE1A32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594A738-9BB5-7CB8-DE8F-EE2585A6AC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64893"/>
              </p:ext>
            </p:extLst>
          </p:nvPr>
        </p:nvGraphicFramePr>
        <p:xfrm>
          <a:off x="1501842" y="2871810"/>
          <a:ext cx="9188315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88315">
                  <a:extLst>
                    <a:ext uri="{9D8B030D-6E8A-4147-A177-3AD203B41FA5}">
                      <a16:colId xmlns:a16="http://schemas.microsoft.com/office/drawing/2014/main" val="34596536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import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numpy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as np</a:t>
                      </a:r>
                    </a:p>
                    <a:p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from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sklearn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 import metrics</a:t>
                      </a:r>
                    </a:p>
                    <a:p>
                      <a:endParaRPr lang="en" altLang="zh-TW" sz="2000" b="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  <a:p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y =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np.array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([1, 1, 2, 2])</a:t>
                      </a:r>
                    </a:p>
                    <a:p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scores =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np.array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([0.1, 0.4, 0.35, 0.8])</a:t>
                      </a:r>
                    </a:p>
                    <a:p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fpr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tpr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, thresholds =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metrics.roc_curve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(y, scores, </a:t>
                      </a:r>
                      <a:r>
                        <a:rPr lang="en" altLang="zh-TW" sz="2000" b="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pos_label</a:t>
                      </a:r>
                      <a:r>
                        <a:rPr lang="en" altLang="zh-TW" sz="2000" b="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27065601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E2C2E83B-9881-AC75-90E6-3BA50AAD616F}"/>
              </a:ext>
            </a:extLst>
          </p:cNvPr>
          <p:cNvSpPr txBox="1"/>
          <p:nvPr/>
        </p:nvSpPr>
        <p:spPr>
          <a:xfrm>
            <a:off x="653144" y="1806093"/>
            <a:ext cx="10728217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</a:rPr>
              <a:t>https://scikit-</a:t>
            </a:r>
            <a:r>
              <a:rPr kumimoji="1" lang="en" altLang="zh-TW" sz="2000" dirty="0" err="1">
                <a:ea typeface="Microsoft JhengHei" panose="020B0604030504040204" pitchFamily="34" charset="-120"/>
              </a:rPr>
              <a:t>learn.org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/stable/modules/generated/</a:t>
            </a:r>
            <a:r>
              <a:rPr kumimoji="1" lang="en" altLang="zh-TW" sz="2000" dirty="0" err="1">
                <a:ea typeface="Microsoft JhengHei" panose="020B0604030504040204" pitchFamily="34" charset="-120"/>
              </a:rPr>
              <a:t>sklearn.metrics.roc_curve.html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86355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D6B55A-E697-E229-54CD-816E49C53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Natural Language Processing with Disaster Tweets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4A10CB8-5A32-FCE8-1071-E211E89EF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A97A7F0-B990-19B1-1890-1421128D7852}"/>
              </a:ext>
            </a:extLst>
          </p:cNvPr>
          <p:cNvSpPr txBox="1"/>
          <p:nvPr/>
        </p:nvSpPr>
        <p:spPr>
          <a:xfrm>
            <a:off x="653143" y="1894463"/>
            <a:ext cx="5562831" cy="189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</a:rPr>
              <a:t>You are predicting whether a given tweet is about a real disaster or not. If so, predict a 1.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</a:rPr>
              <a:t>If not, predict a 0.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資料範例 ➡️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但任務中只需要進行文字分類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</p:txBody>
      </p:sp>
      <p:pic>
        <p:nvPicPr>
          <p:cNvPr id="8" name="Google Shape;116;p20">
            <a:extLst>
              <a:ext uri="{FF2B5EF4-FFF2-40B4-BE49-F238E27FC236}">
                <a16:creationId xmlns:a16="http://schemas.microsoft.com/office/drawing/2014/main" id="{7B439784-3E13-B6BB-3030-FB9B5D58AE0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20890" y="1894463"/>
            <a:ext cx="4500627" cy="46074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2000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74E7C3-CFCD-0C83-578E-BB4810754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Natural Language Processing with Disaster Tweets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125834-C78D-0230-8CE0-5DC859D4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AE7DDC-3BE0-1C76-4F4C-703737004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565" y="2313949"/>
            <a:ext cx="9880870" cy="418796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ECD1D1EE-F0A5-86A1-69A2-EC8C50F7181C}"/>
              </a:ext>
            </a:extLst>
          </p:cNvPr>
          <p:cNvSpPr txBox="1"/>
          <p:nvPr/>
        </p:nvSpPr>
        <p:spPr>
          <a:xfrm>
            <a:off x="653143" y="1556366"/>
            <a:ext cx="5562831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Data structure and example</a:t>
            </a:r>
          </a:p>
        </p:txBody>
      </p:sp>
    </p:spTree>
    <p:extLst>
      <p:ext uri="{BB962C8B-B14F-4D97-AF65-F5344CB8AC3E}">
        <p14:creationId xmlns:p14="http://schemas.microsoft.com/office/powerpoint/2010/main" val="4043379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4AEB4-013A-6924-A8C1-61E0AC1A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Natural Language Processing with Disaster Tweets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21BEA0-4064-6B8E-3FFA-6D7EE66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AC6AD8-78F9-8B5A-A27A-345195A7980F}"/>
              </a:ext>
            </a:extLst>
          </p:cNvPr>
          <p:cNvSpPr txBox="1"/>
          <p:nvPr/>
        </p:nvSpPr>
        <p:spPr>
          <a:xfrm>
            <a:off x="653143" y="1556366"/>
            <a:ext cx="5562831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How to submit?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F5B1C9-6FA6-1162-AA2F-4642ED450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82" y="2105342"/>
            <a:ext cx="5152417" cy="44658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15E0AC8-6496-C758-0535-F0C6768A7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047" y="2413657"/>
            <a:ext cx="3426917" cy="40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863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D4AEB4-013A-6924-A8C1-61E0AC1A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Natural Language Processing with Disaster Tweets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421BEA0-4064-6B8E-3FFA-6D7EE66A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7AC6AD8-78F9-8B5A-A27A-345195A7980F}"/>
              </a:ext>
            </a:extLst>
          </p:cNvPr>
          <p:cNvSpPr txBox="1"/>
          <p:nvPr/>
        </p:nvSpPr>
        <p:spPr>
          <a:xfrm>
            <a:off x="653143" y="1556366"/>
            <a:ext cx="5562831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分數計算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?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採用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F1-score</a:t>
            </a:r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EDEE95CA-4788-8528-6AFE-8EB430F1C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122067"/>
              </p:ext>
            </p:extLst>
          </p:nvPr>
        </p:nvGraphicFramePr>
        <p:xfrm>
          <a:off x="740692" y="2460931"/>
          <a:ext cx="5586882" cy="35853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294">
                  <a:extLst>
                    <a:ext uri="{9D8B030D-6E8A-4147-A177-3AD203B41FA5}">
                      <a16:colId xmlns:a16="http://schemas.microsoft.com/office/drawing/2014/main" val="2183311964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2298018437"/>
                    </a:ext>
                  </a:extLst>
                </a:gridCol>
                <a:gridCol w="1862294">
                  <a:extLst>
                    <a:ext uri="{9D8B030D-6E8A-4147-A177-3AD203B41FA5}">
                      <a16:colId xmlns:a16="http://schemas.microsoft.com/office/drawing/2014/main" val="1002637503"/>
                    </a:ext>
                  </a:extLst>
                </a:gridCol>
              </a:tblGrid>
              <a:tr h="1195133">
                <a:tc>
                  <a:txBody>
                    <a:bodyPr/>
                    <a:lstStyle/>
                    <a:p>
                      <a:pPr algn="ctr"/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positive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2200" dirty="0">
                          <a:solidFill>
                            <a:schemeClr val="tx1"/>
                          </a:solidFill>
                        </a:rPr>
                        <a:t>Actually negative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0552380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positive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True positive (TP)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False positive (FP)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2971663"/>
                  </a:ext>
                </a:extLst>
              </a:tr>
              <a:tr h="1195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sz="2200" b="1" dirty="0">
                          <a:solidFill>
                            <a:schemeClr val="tx1"/>
                          </a:solidFill>
                        </a:rPr>
                        <a:t>Predicted negative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False negative (FN)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dirty="0">
                          <a:solidFill>
                            <a:schemeClr val="tx1"/>
                          </a:solidFill>
                        </a:rPr>
                        <a:t>True negative (TN)</a:t>
                      </a:r>
                      <a:endParaRPr lang="zh-TW" altLang="en-US" sz="2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883575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4A9C575F-CCF1-09EF-B287-2F5942E986CE}"/>
              </a:ext>
            </a:extLst>
          </p:cNvPr>
          <p:cNvSpPr txBox="1"/>
          <p:nvPr/>
        </p:nvSpPr>
        <p:spPr>
          <a:xfrm>
            <a:off x="6585309" y="3080969"/>
            <a:ext cx="5151696" cy="2806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Precision = TP / (TP + FP)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模型預測的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TP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比例</a:t>
            </a:r>
            <a:endParaRPr lang="en-US" altLang="zh-TW" sz="20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Recall = TP / (TP + FN)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True Positive Rate (TPR)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F1-score (</a:t>
            </a:r>
            <a:r>
              <a:rPr lang="zh-TW" altLang="en-US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廣義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 = 2(Precision*Recall) / (</a:t>
            </a:r>
            <a:r>
              <a:rPr lang="en-US" altLang="zh-TW" sz="20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Precision+Recall</a:t>
            </a:r>
            <a:r>
              <a:rPr lang="en-US" altLang="zh-TW" sz="20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8434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E97FF-885F-6FF2-31D6-6EA311B5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Candidates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56D3B7-6D15-5C7B-7082-2F118C8BC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96AE934-E8B0-3AAB-A2F8-F6910C503491}"/>
              </a:ext>
            </a:extLst>
          </p:cNvPr>
          <p:cNvSpPr txBox="1"/>
          <p:nvPr/>
        </p:nvSpPr>
        <p:spPr>
          <a:xfrm>
            <a:off x="653144" y="1806093"/>
            <a:ext cx="109183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Google Open Images Object Detection RVC 2020 edition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www.kaggle.com</a:t>
            </a:r>
            <a:r>
              <a:rPr kumimoji="1" lang="en-US" altLang="zh-TW" sz="2400" dirty="0"/>
              <a:t>/competitions/open-images-object-detection-rvc-2020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NBME - Score Clinical Patient Notes (Code competition)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www.kaggle.com</a:t>
            </a:r>
            <a:r>
              <a:rPr kumimoji="1" lang="en-US" altLang="zh-TW" sz="2400" dirty="0"/>
              <a:t>/competitions/</a:t>
            </a:r>
            <a:r>
              <a:rPr kumimoji="1" lang="en-US" altLang="zh-TW" sz="2400" dirty="0" err="1"/>
              <a:t>nbme</a:t>
            </a:r>
            <a:r>
              <a:rPr kumimoji="1" lang="en-US" altLang="zh-TW" sz="2400" dirty="0"/>
              <a:t>-score-clinical-patient-notes/overview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Google QUEST Q&amp;A Labeling (Notebook competition)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www.kaggle.com</a:t>
            </a:r>
            <a:r>
              <a:rPr kumimoji="1" lang="en-US" altLang="zh-TW" sz="2400" dirty="0"/>
              <a:t>/competitions/google-quest-challenge</a:t>
            </a:r>
          </a:p>
        </p:txBody>
      </p:sp>
    </p:spTree>
    <p:extLst>
      <p:ext uri="{BB962C8B-B14F-4D97-AF65-F5344CB8AC3E}">
        <p14:creationId xmlns:p14="http://schemas.microsoft.com/office/powerpoint/2010/main" val="672474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BB2F-EC1F-1942-C5BA-BF2D8C86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Project checkpoints </a:t>
            </a:r>
            <a:r>
              <a:rPr kumimoji="1" lang="en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暫定</a:t>
            </a:r>
            <a:r>
              <a:rPr kumimoji="1" lang="en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906AD-7CDC-C0A3-BEBF-A34A414C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66A18D-6FA5-9047-5902-5DC0B4DDE78C}"/>
              </a:ext>
            </a:extLst>
          </p:cNvPr>
          <p:cNvSpPr txBox="1"/>
          <p:nvPr/>
        </p:nvSpPr>
        <p:spPr>
          <a:xfrm>
            <a:off x="653144" y="1806093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9: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確定各組的題目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11: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進度報告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PPT (5 pages)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13: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進度報告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PPT (5+5 pages), Presentations (selected teams)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 – Week 16: Final presentations for all teams (maybe poster)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結束前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繳交書面報告以及程式碼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160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BF34E6-0A69-57DA-BC2A-E6ED27C7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期末 </a:t>
            </a:r>
            <a:r>
              <a:rPr kumimoji="1" lang="en" altLang="zh-TW" dirty="0">
                <a:ea typeface="Microsoft JhengHei" panose="020B0604030504040204" pitchFamily="34" charset="-120"/>
              </a:rPr>
              <a:t>Project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規定</a:t>
            </a:r>
            <a:r>
              <a:rPr kumimoji="1" lang="en-US" altLang="zh-TW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" altLang="zh-TW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暫定</a:t>
            </a:r>
            <a:r>
              <a:rPr kumimoji="1" lang="en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E68BF6-C135-FCB7-9736-7FF9FD6D9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595967-DAAD-6BB4-08EC-BB4083D2C226}"/>
              </a:ext>
            </a:extLst>
          </p:cNvPr>
          <p:cNvSpPr txBox="1"/>
          <p:nvPr/>
        </p:nvSpPr>
        <p:spPr>
          <a:xfrm>
            <a:off x="653144" y="1806093"/>
            <a:ext cx="10918370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需要上傳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Kaggle Leaderboard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這些任務都僅需要上傳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predictions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到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Kaggle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即可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每次報告都需要列出每位組員的貢獻內容，以及組員間的工作比重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(%)</a:t>
            </a:r>
          </a:p>
        </p:txBody>
      </p:sp>
    </p:spTree>
    <p:extLst>
      <p:ext uri="{BB962C8B-B14F-4D97-AF65-F5344CB8AC3E}">
        <p14:creationId xmlns:p14="http://schemas.microsoft.com/office/powerpoint/2010/main" val="784325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AFC2CC-C51C-4DFA-79C7-648A6F36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自動化評估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B4ADB-C70A-E657-2B53-DD1CAAAA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386BCF-9EF0-B1ED-01F8-B9AD72E057C0}"/>
              </a:ext>
            </a:extLst>
          </p:cNvPr>
          <p:cNvSpPr txBox="1"/>
          <p:nvPr/>
        </p:nvSpPr>
        <p:spPr>
          <a:xfrm>
            <a:off x="653144" y="1806093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「評估」的意義：</a:t>
            </a:r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量化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模型的表現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EE8889-775F-C60B-ACE9-A3AECCE44BE1}"/>
              </a:ext>
            </a:extLst>
          </p:cNvPr>
          <p:cNvSpPr txBox="1"/>
          <p:nvPr/>
        </p:nvSpPr>
        <p:spPr>
          <a:xfrm>
            <a:off x="4787351" y="3725903"/>
            <a:ext cx="9044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6000" dirty="0"/>
              <a:t>🖥️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D84E516-61D5-7C0B-FF84-A5E7921E66C0}"/>
              </a:ext>
            </a:extLst>
          </p:cNvPr>
          <p:cNvSpPr/>
          <p:nvPr/>
        </p:nvSpPr>
        <p:spPr>
          <a:xfrm>
            <a:off x="1918249" y="3156541"/>
            <a:ext cx="1179825" cy="1179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Image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8C80056-4752-4E6A-3FD7-4F1066088BDA}"/>
              </a:ext>
            </a:extLst>
          </p:cNvPr>
          <p:cNvSpPr/>
          <p:nvPr/>
        </p:nvSpPr>
        <p:spPr>
          <a:xfrm>
            <a:off x="1782416" y="3310418"/>
            <a:ext cx="1179825" cy="1179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Image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AC3565B-585E-5732-C5E2-B89676B1D135}"/>
              </a:ext>
            </a:extLst>
          </p:cNvPr>
          <p:cNvSpPr/>
          <p:nvPr/>
        </p:nvSpPr>
        <p:spPr>
          <a:xfrm>
            <a:off x="1626703" y="3489946"/>
            <a:ext cx="1179825" cy="1179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Image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C82C15-98AB-6A62-D65F-40F3AB0441A8}"/>
              </a:ext>
            </a:extLst>
          </p:cNvPr>
          <p:cNvSpPr/>
          <p:nvPr/>
        </p:nvSpPr>
        <p:spPr>
          <a:xfrm>
            <a:off x="1470990" y="3643823"/>
            <a:ext cx="1179825" cy="11798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Image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BE84DAA7-7EFF-DFFC-60CB-CFF18AA55C23}"/>
              </a:ext>
            </a:extLst>
          </p:cNvPr>
          <p:cNvCxnSpPr/>
          <p:nvPr/>
        </p:nvCxnSpPr>
        <p:spPr>
          <a:xfrm>
            <a:off x="3363120" y="4069919"/>
            <a:ext cx="1159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E177237-5A2B-8DF6-9950-5493496FDC8F}"/>
              </a:ext>
            </a:extLst>
          </p:cNvPr>
          <p:cNvSpPr txBox="1"/>
          <p:nvPr/>
        </p:nvSpPr>
        <p:spPr>
          <a:xfrm>
            <a:off x="1470990" y="5108322"/>
            <a:ext cx="148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</a:t>
            </a:r>
          </a:p>
        </p:txBody>
      </p:sp>
      <p:graphicFrame>
        <p:nvGraphicFramePr>
          <p:cNvPr id="19" name="表格 19">
            <a:extLst>
              <a:ext uri="{FF2B5EF4-FFF2-40B4-BE49-F238E27FC236}">
                <a16:creationId xmlns:a16="http://schemas.microsoft.com/office/drawing/2014/main" id="{B9F430DE-39D5-8A93-8A9E-53AF6EEE55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738530"/>
              </p:ext>
            </p:extLst>
          </p:nvPr>
        </p:nvGraphicFramePr>
        <p:xfrm>
          <a:off x="7331968" y="2778857"/>
          <a:ext cx="4016511" cy="2312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837">
                  <a:extLst>
                    <a:ext uri="{9D8B030D-6E8A-4147-A177-3AD203B41FA5}">
                      <a16:colId xmlns:a16="http://schemas.microsoft.com/office/drawing/2014/main" val="1716469936"/>
                    </a:ext>
                  </a:extLst>
                </a:gridCol>
                <a:gridCol w="1338837">
                  <a:extLst>
                    <a:ext uri="{9D8B030D-6E8A-4147-A177-3AD203B41FA5}">
                      <a16:colId xmlns:a16="http://schemas.microsoft.com/office/drawing/2014/main" val="4028485228"/>
                    </a:ext>
                  </a:extLst>
                </a:gridCol>
                <a:gridCol w="1338837">
                  <a:extLst>
                    <a:ext uri="{9D8B030D-6E8A-4147-A177-3AD203B41FA5}">
                      <a16:colId xmlns:a16="http://schemas.microsoft.com/office/drawing/2014/main" val="3308220148"/>
                    </a:ext>
                  </a:extLst>
                </a:gridCol>
              </a:tblGrid>
              <a:tr h="462529">
                <a:tc>
                  <a:txBody>
                    <a:bodyPr/>
                    <a:lstStyle/>
                    <a:p>
                      <a:pPr algn="l"/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Pred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Gold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2052017"/>
                  </a:ext>
                </a:extLst>
              </a:tr>
              <a:tr h="462529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993444"/>
                  </a:ext>
                </a:extLst>
              </a:tr>
              <a:tr h="462529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761731"/>
                  </a:ext>
                </a:extLst>
              </a:tr>
              <a:tr h="462529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1222943"/>
                  </a:ext>
                </a:extLst>
              </a:tr>
              <a:tr h="462529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988669"/>
                  </a:ext>
                </a:extLst>
              </a:tr>
            </a:tbl>
          </a:graphicData>
        </a:graphic>
      </p:graphicFrame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32ED51D-0E8C-78C3-37B4-5BA3EA8E1772}"/>
              </a:ext>
            </a:extLst>
          </p:cNvPr>
          <p:cNvCxnSpPr/>
          <p:nvPr/>
        </p:nvCxnSpPr>
        <p:spPr>
          <a:xfrm>
            <a:off x="5900910" y="4107864"/>
            <a:ext cx="1159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E37B6E0B-D0C7-9542-9898-C660BB37C515}"/>
              </a:ext>
            </a:extLst>
          </p:cNvPr>
          <p:cNvSpPr txBox="1"/>
          <p:nvPr/>
        </p:nvSpPr>
        <p:spPr>
          <a:xfrm>
            <a:off x="8825947" y="2374915"/>
            <a:ext cx="226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假設用二分類任務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5A308BE-3A1E-CCE1-7BA0-670E48A586DC}"/>
              </a:ext>
            </a:extLst>
          </p:cNvPr>
          <p:cNvSpPr txBox="1"/>
          <p:nvPr/>
        </p:nvSpPr>
        <p:spPr>
          <a:xfrm>
            <a:off x="8349568" y="5153366"/>
            <a:ext cx="2263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正確率：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0.75</a:t>
            </a:r>
            <a:endParaRPr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E38DED9A-9D8D-E747-2485-3E97DCC48ED4}"/>
              </a:ext>
            </a:extLst>
          </p:cNvPr>
          <p:cNvSpPr txBox="1"/>
          <p:nvPr/>
        </p:nvSpPr>
        <p:spPr>
          <a:xfrm>
            <a:off x="8216068" y="5805686"/>
            <a:ext cx="253038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真正答對的數量 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</a:p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總預測的數量</a:t>
            </a:r>
          </a:p>
        </p:txBody>
      </p:sp>
    </p:spTree>
    <p:extLst>
      <p:ext uri="{BB962C8B-B14F-4D97-AF65-F5344CB8AC3E}">
        <p14:creationId xmlns:p14="http://schemas.microsoft.com/office/powerpoint/2010/main" val="347176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3" grpId="0" animBg="1"/>
      <p:bldP spid="14" grpId="0" animBg="1"/>
      <p:bldP spid="17" grpId="0"/>
      <p:bldP spid="22" grpId="0"/>
      <p:bldP spid="23" grpId="0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AFC2CC-C51C-4DFA-79C7-648A6F36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評估方式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計算模型有多高分的方式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6B4ADB-C70A-E657-2B53-DD1CAAAAD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386BCF-9EF0-B1ED-01F8-B9AD72E057C0}"/>
              </a:ext>
            </a:extLst>
          </p:cNvPr>
          <p:cNvSpPr txBox="1"/>
          <p:nvPr/>
        </p:nvSpPr>
        <p:spPr>
          <a:xfrm>
            <a:off x="653144" y="1806093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不同任務有不同的評估方式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D3861766-14F3-A748-6EA3-CA0525D94C44}"/>
              </a:ext>
            </a:extLst>
          </p:cNvPr>
          <p:cNvSpPr/>
          <p:nvPr/>
        </p:nvSpPr>
        <p:spPr>
          <a:xfrm>
            <a:off x="2454965" y="3041373"/>
            <a:ext cx="3776870" cy="117281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Automatic Evaluation</a:t>
            </a:r>
          </a:p>
          <a:p>
            <a:pPr algn="ctr"/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自動化評估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51A0D4A-AEDB-DB28-DA46-3A73316ABB7A}"/>
              </a:ext>
            </a:extLst>
          </p:cNvPr>
          <p:cNvSpPr/>
          <p:nvPr/>
        </p:nvSpPr>
        <p:spPr>
          <a:xfrm>
            <a:off x="6836085" y="3041373"/>
            <a:ext cx="3776870" cy="117281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Human Evaluation</a:t>
            </a:r>
          </a:p>
          <a:p>
            <a:pPr algn="ctr"/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人工評估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787169A-AD44-5B18-1591-AF48BDEA2A2C}"/>
              </a:ext>
            </a:extLst>
          </p:cNvPr>
          <p:cNvSpPr txBox="1"/>
          <p:nvPr/>
        </p:nvSpPr>
        <p:spPr>
          <a:xfrm>
            <a:off x="926236" y="3396948"/>
            <a:ext cx="1081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類型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EE8889-775F-C60B-ACE9-A3AECCE44BE1}"/>
              </a:ext>
            </a:extLst>
          </p:cNvPr>
          <p:cNvSpPr txBox="1"/>
          <p:nvPr/>
        </p:nvSpPr>
        <p:spPr>
          <a:xfrm>
            <a:off x="8272289" y="4744559"/>
            <a:ext cx="904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400" dirty="0"/>
              <a:t>🧑‍🏫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A411055-4193-9312-EEAE-A8C060B55376}"/>
              </a:ext>
            </a:extLst>
          </p:cNvPr>
          <p:cNvSpPr txBox="1"/>
          <p:nvPr/>
        </p:nvSpPr>
        <p:spPr>
          <a:xfrm>
            <a:off x="3891169" y="4744558"/>
            <a:ext cx="9044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4400" dirty="0"/>
              <a:t>🖥️</a:t>
            </a:r>
            <a:endParaRPr kumimoji="1" lang="zh-TW" altLang="en-US" sz="4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AE48B5E-7631-0DF6-4D6A-556255372F37}"/>
              </a:ext>
            </a:extLst>
          </p:cNvPr>
          <p:cNvSpPr txBox="1"/>
          <p:nvPr/>
        </p:nvSpPr>
        <p:spPr>
          <a:xfrm>
            <a:off x="7074911" y="5499968"/>
            <a:ext cx="3299215" cy="5784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「生成」任務較為需要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9344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65971-B0EC-30C9-2033-E2EDCE0F9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What is Kaggle?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328ABF-DDEA-CADF-66B3-BFE87A3E3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3B87797-E3AE-4EBE-2B62-A4DE081E228D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Kaggle is a platform that provides: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Real-word datasets for machine learning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Competitions with prizes (sometimes with money)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Discussion forum with </a:t>
            </a:r>
            <a:r>
              <a:rPr kumimoji="1" lang="en-US" altLang="zh-TW" sz="2400" dirty="0">
                <a:solidFill>
                  <a:srgbClr val="FF0000"/>
                </a:solidFill>
              </a:rPr>
              <a:t>a lots of code examples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AC433184-A31B-F809-1E62-9393DCED2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637" y="2127093"/>
            <a:ext cx="2903330" cy="112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033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6A6FC-3CAE-286A-D273-24D56F1E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Kaggle submission types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D58D4F-7593-7A09-5357-C3C5AF2F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E3A8C51-FB4D-B396-852C-E7355C49A3D4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Traditional competitions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Upload s</a:t>
            </a:r>
            <a:r>
              <a:rPr kumimoji="1" lang="en-US" altLang="zh-TW" sz="2400" b="1" dirty="0"/>
              <a:t>ubmission file </a:t>
            </a:r>
            <a:r>
              <a:rPr kumimoji="1" lang="en-US" altLang="zh-TW" sz="2400" dirty="0"/>
              <a:t>(e.g., *.csv)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Code / Notebook competitions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Upload </a:t>
            </a:r>
            <a:r>
              <a:rPr kumimoji="1" lang="en-US" altLang="zh-TW" sz="2400" b="1" dirty="0"/>
              <a:t>code</a:t>
            </a:r>
            <a:r>
              <a:rPr kumimoji="1" lang="en-US" altLang="zh-TW" sz="2400" dirty="0"/>
              <a:t> (e.g., *.</a:t>
            </a:r>
            <a:r>
              <a:rPr kumimoji="1" lang="en-US" altLang="zh-TW" sz="2400" dirty="0" err="1"/>
              <a:t>ipynb</a:t>
            </a:r>
            <a:r>
              <a:rPr kumimoji="1" lang="en-US" altLang="zh-TW" sz="2400" dirty="0"/>
              <a:t>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2F92B4E-ADBE-9A41-2C44-BD43E77C48F1}"/>
              </a:ext>
            </a:extLst>
          </p:cNvPr>
          <p:cNvSpPr/>
          <p:nvPr/>
        </p:nvSpPr>
        <p:spPr>
          <a:xfrm>
            <a:off x="974035" y="1898374"/>
            <a:ext cx="3240156" cy="5267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34AD1D6-CC47-6744-EBAE-7C9568D54F45}"/>
              </a:ext>
            </a:extLst>
          </p:cNvPr>
          <p:cNvSpPr txBox="1"/>
          <p:nvPr/>
        </p:nvSpPr>
        <p:spPr>
          <a:xfrm>
            <a:off x="4253947" y="1977518"/>
            <a:ext cx="3240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本課程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 projects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採用此方式</a:t>
            </a:r>
          </a:p>
        </p:txBody>
      </p:sp>
    </p:spTree>
    <p:extLst>
      <p:ext uri="{BB962C8B-B14F-4D97-AF65-F5344CB8AC3E}">
        <p14:creationId xmlns:p14="http://schemas.microsoft.com/office/powerpoint/2010/main" val="383662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326150-9229-070C-3EA6-FF1573D0E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If you play Kaggle a lot …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2D8725-5CE1-C496-866C-03B0CDB8D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D0A3D66-FB6F-E172-77E1-3DA553E44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88" y="1453470"/>
            <a:ext cx="7452224" cy="489812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78CD3BA-FB6F-0517-29D5-3738CD04E054}"/>
              </a:ext>
            </a:extLst>
          </p:cNvPr>
          <p:cNvSpPr txBox="1"/>
          <p:nvPr/>
        </p:nvSpPr>
        <p:spPr>
          <a:xfrm>
            <a:off x="3785152" y="6415559"/>
            <a:ext cx="4621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600" dirty="0"/>
              <a:t>Figure source: https://</a:t>
            </a:r>
            <a:r>
              <a:rPr kumimoji="1" lang="en" altLang="zh-TW" sz="1600" dirty="0" err="1"/>
              <a:t>www.kaggle.com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bestfitting</a:t>
            </a:r>
            <a:endParaRPr kumimoji="1" lang="en" altLang="zh-TW" sz="1600" dirty="0"/>
          </a:p>
        </p:txBody>
      </p:sp>
    </p:spTree>
    <p:extLst>
      <p:ext uri="{BB962C8B-B14F-4D97-AF65-F5344CB8AC3E}">
        <p14:creationId xmlns:p14="http://schemas.microsoft.com/office/powerpoint/2010/main" val="4115165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043B37-B985-AD86-241F-FA1CA9C0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 of tasks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BF49-8282-4A3F-16A1-B45C54D0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E9313BD-B832-A6B2-E888-7306EF403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19054"/>
              </p:ext>
            </p:extLst>
          </p:nvPr>
        </p:nvGraphicFramePr>
        <p:xfrm>
          <a:off x="882926" y="2140880"/>
          <a:ext cx="10426148" cy="30555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2209">
                  <a:extLst>
                    <a:ext uri="{9D8B030D-6E8A-4147-A177-3AD203B41FA5}">
                      <a16:colId xmlns:a16="http://schemas.microsoft.com/office/drawing/2014/main" val="2000886551"/>
                    </a:ext>
                  </a:extLst>
                </a:gridCol>
                <a:gridCol w="3299791">
                  <a:extLst>
                    <a:ext uri="{9D8B030D-6E8A-4147-A177-3AD203B41FA5}">
                      <a16:colId xmlns:a16="http://schemas.microsoft.com/office/drawing/2014/main" val="3087572156"/>
                    </a:ext>
                  </a:extLst>
                </a:gridCol>
                <a:gridCol w="1704631">
                  <a:extLst>
                    <a:ext uri="{9D8B030D-6E8A-4147-A177-3AD203B41FA5}">
                      <a16:colId xmlns:a16="http://schemas.microsoft.com/office/drawing/2014/main" val="3197629087"/>
                    </a:ext>
                  </a:extLst>
                </a:gridCol>
                <a:gridCol w="2259830">
                  <a:extLst>
                    <a:ext uri="{9D8B030D-6E8A-4147-A177-3AD203B41FA5}">
                      <a16:colId xmlns:a16="http://schemas.microsoft.com/office/drawing/2014/main" val="2381574159"/>
                    </a:ext>
                  </a:extLst>
                </a:gridCol>
                <a:gridCol w="1889687">
                  <a:extLst>
                    <a:ext uri="{9D8B030D-6E8A-4147-A177-3AD203B41FA5}">
                      <a16:colId xmlns:a16="http://schemas.microsoft.com/office/drawing/2014/main" val="1443797130"/>
                    </a:ext>
                  </a:extLst>
                </a:gridCol>
              </a:tblGrid>
              <a:tr h="763897">
                <a:tc>
                  <a:txBody>
                    <a:bodyPr/>
                    <a:lstStyle/>
                    <a:p>
                      <a:r>
                        <a:rPr lang="en-US" altLang="zh-TW" dirty="0"/>
                        <a:t>Platform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Competition 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Data 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Task Type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Why special?</a:t>
                      </a:r>
                    </a:p>
                    <a:p>
                      <a:r>
                        <a:rPr lang="en-US" altLang="zh-TW" dirty="0"/>
                        <a:t>(Difficulty)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026224"/>
                  </a:ext>
                </a:extLst>
              </a:tr>
              <a:tr h="763897">
                <a:tc rowSpan="3">
                  <a:txBody>
                    <a:bodyPr/>
                    <a:lstStyle/>
                    <a:p>
                      <a:r>
                        <a:rPr lang="en-US" altLang="zh-TW" dirty="0"/>
                        <a:t>Kaggle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hlinkClick r:id="rId3"/>
                        </a:rPr>
                        <a:t>Dog Breed Identification</a:t>
                      </a:r>
                      <a:endParaRPr lang="en" altLang="zh-TW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Image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Image Classification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120 classes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284731"/>
                  </a:ext>
                </a:extLst>
              </a:tr>
              <a:tr h="76389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hlinkClick r:id="rId4"/>
                        </a:rPr>
                        <a:t>Plant Pathology 2020 - FGVC7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Image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Image Classification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Class imbalance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91745"/>
                  </a:ext>
                </a:extLst>
              </a:tr>
              <a:tr h="763897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hlinkClick r:id="rId5"/>
                        </a:rPr>
                        <a:t>Natural Language Processing with Disaster Tweets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Text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Text Classification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NLP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93191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3528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388DFB-19F0-7DB9-AB73-9A8AA28A0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Dog Breed Identification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2F5F81-27F1-A459-0E66-DDEE5B5CA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9FE2004-C6BE-2455-E7BB-BF1DB343F41A}"/>
              </a:ext>
            </a:extLst>
          </p:cNvPr>
          <p:cNvSpPr txBox="1"/>
          <p:nvPr/>
        </p:nvSpPr>
        <p:spPr>
          <a:xfrm>
            <a:off x="653143" y="1661204"/>
            <a:ext cx="10918370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https://</a:t>
            </a:r>
            <a:r>
              <a:rPr kumimoji="1" lang="en-US" altLang="zh-TW" sz="2000" dirty="0" err="1"/>
              <a:t>www.kaggle.com</a:t>
            </a:r>
            <a:r>
              <a:rPr kumimoji="1" lang="en-US" altLang="zh-TW" sz="2000" dirty="0"/>
              <a:t>/competitions/dog-breed-identification/overview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7FC0898-884D-194C-4E49-C7AD6F7BB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31" y="2598399"/>
            <a:ext cx="8687909" cy="338625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3C2959A-6402-6195-376E-18F3A673D6B6}"/>
              </a:ext>
            </a:extLst>
          </p:cNvPr>
          <p:cNvSpPr/>
          <p:nvPr/>
        </p:nvSpPr>
        <p:spPr>
          <a:xfrm>
            <a:off x="7943213" y="2598399"/>
            <a:ext cx="1602231" cy="132683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796795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7848</TotalTime>
  <Words>1198</Words>
  <Application>Microsoft Macintosh PowerPoint</Application>
  <PresentationFormat>寬螢幕</PresentationFormat>
  <Paragraphs>249</Paragraphs>
  <Slides>28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6" baseType="lpstr">
      <vt:lpstr>Microsoft JhengHei</vt:lpstr>
      <vt:lpstr>Arial</vt:lpstr>
      <vt:lpstr>Calibri</vt:lpstr>
      <vt:lpstr>Calibri Light</vt:lpstr>
      <vt:lpstr>Cambria Math</vt:lpstr>
      <vt:lpstr>Consolas</vt:lpstr>
      <vt:lpstr>Times New Roman</vt:lpstr>
      <vt:lpstr>回顧</vt:lpstr>
      <vt:lpstr>深度學習 Deep Learning</vt:lpstr>
      <vt:lpstr>如何評估模型效能？</vt:lpstr>
      <vt:lpstr>自動化評估</vt:lpstr>
      <vt:lpstr>評估方式 (計算模型有多高分的方式)</vt:lpstr>
      <vt:lpstr>What is Kaggle?</vt:lpstr>
      <vt:lpstr>Kaggle submission types</vt:lpstr>
      <vt:lpstr>If you play Kaggle a lot …</vt:lpstr>
      <vt:lpstr>Outline of tasks</vt:lpstr>
      <vt:lpstr>Dog Breed Identification</vt:lpstr>
      <vt:lpstr>Dog Breed Identification</vt:lpstr>
      <vt:lpstr>Dog Breed Identification (evaluation)</vt:lpstr>
      <vt:lpstr>Plant Pathology 2020 - FGVC7</vt:lpstr>
      <vt:lpstr>Plant Pathology 2020 - FGVC7</vt:lpstr>
      <vt:lpstr>Plant Pathology 2020 - FGVC7 (Evaluation)</vt:lpstr>
      <vt:lpstr>ROC Curve</vt:lpstr>
      <vt:lpstr>模型預測門檻 (Threshold)</vt:lpstr>
      <vt:lpstr>Confusion Matrix (混淆矩陣) for ROC</vt:lpstr>
      <vt:lpstr>完美模型的條件</vt:lpstr>
      <vt:lpstr>Confusion Matrix for General Uses</vt:lpstr>
      <vt:lpstr>roc_curve using scikit-learn</vt:lpstr>
      <vt:lpstr>Natural Language Processing with Disaster Tweets</vt:lpstr>
      <vt:lpstr>Natural Language Processing with Disaster Tweets</vt:lpstr>
      <vt:lpstr>Natural Language Processing with Disaster Tweets</vt:lpstr>
      <vt:lpstr>Natural Language Processing with Disaster Tweets</vt:lpstr>
      <vt:lpstr>Candidates</vt:lpstr>
      <vt:lpstr>Project checkpoints (暫定)</vt:lpstr>
      <vt:lpstr>期末 Project 規定 (暫定)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1115</cp:revision>
  <dcterms:created xsi:type="dcterms:W3CDTF">2025-02-06T07:16:08Z</dcterms:created>
  <dcterms:modified xsi:type="dcterms:W3CDTF">2025-04-06T15:19:21Z</dcterms:modified>
</cp:coreProperties>
</file>